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60" r:id="rId3"/>
  </p:sldMasterIdLst>
  <p:notesMasterIdLst>
    <p:notesMasterId r:id="rId16"/>
  </p:notesMasterIdLst>
  <p:handoutMasterIdLst>
    <p:handoutMasterId r:id="rId17"/>
  </p:handoutMasterIdLst>
  <p:sldIdLst>
    <p:sldId id="430" r:id="rId4"/>
    <p:sldId id="470" r:id="rId5"/>
    <p:sldId id="471" r:id="rId6"/>
    <p:sldId id="472" r:id="rId7"/>
    <p:sldId id="487" r:id="rId8"/>
    <p:sldId id="488" r:id="rId9"/>
    <p:sldId id="473" r:id="rId10"/>
    <p:sldId id="474" r:id="rId11"/>
    <p:sldId id="477" r:id="rId12"/>
    <p:sldId id="489" r:id="rId13"/>
    <p:sldId id="483" r:id="rId14"/>
    <p:sldId id="485" r:id="rId1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2577" autoAdjust="0"/>
  </p:normalViewPr>
  <p:slideViewPr>
    <p:cSldViewPr snapToObjects="1">
      <p:cViewPr varScale="1">
        <p:scale>
          <a:sx n="105" d="100"/>
          <a:sy n="105" d="100"/>
        </p:scale>
        <p:origin x="180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13868CA-DAE9-4EA7-9335-B8F5034515FB}" type="datetime1">
              <a:rPr lang="en-US" altLang="en-US"/>
              <a:pPr>
                <a:defRPr/>
              </a:pPr>
              <a:t>4/11/2023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892677-7964-4DFC-9017-B0A0416FA9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2FA6645-CBAC-4EFD-B0C7-31A86B094BD8}" type="datetime1">
              <a:rPr lang="en-US" altLang="en-US"/>
              <a:pPr>
                <a:defRPr/>
              </a:pPr>
              <a:t>4/11/2023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noProof="0"/>
              <a:t>Click to edit Master text styles</a:t>
            </a:r>
          </a:p>
          <a:p>
            <a:pPr lvl="1"/>
            <a:r>
              <a:rPr lang="x-none" noProof="0"/>
              <a:t>Second level</a:t>
            </a:r>
          </a:p>
          <a:p>
            <a:pPr lvl="2"/>
            <a:r>
              <a:rPr lang="x-none" noProof="0"/>
              <a:t>Third level</a:t>
            </a:r>
          </a:p>
          <a:p>
            <a:pPr lvl="3"/>
            <a:r>
              <a:rPr lang="x-none" noProof="0"/>
              <a:t>Fourth level</a:t>
            </a:r>
          </a:p>
          <a:p>
            <a:pPr lvl="4"/>
            <a:r>
              <a:rPr lang="x-none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AAC91F-DA77-46F0-AB00-FA37D8FCB8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2B5C7-AB45-4537-B522-62FCAE1E72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62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AAC91F-DA77-46F0-AB00-FA37D8FCB80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4151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ER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88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66588C1-9077-48FD-99DF-89535B58B2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724275" y="63515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F2D1E7-4889-4910-B210-695418BE5A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99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66588C1-9077-48FD-99DF-89535B58B2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724275" y="63515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231F5D7-8662-494B-859D-BC75C9A387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70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65413"/>
            <a:ext cx="91440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6" r:id="rId2"/>
    <p:sldLayoutId id="2147483698" r:id="rId3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9144000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09800"/>
            <a:ext cx="9144000" cy="16764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CLASSIFICATION OF SIGNIFICANT WATER RESOURCES AND DETERMINATION OF RESOURCE QUALITY OBJECTIVES FOR WATER RESOURCES IN THE USUTU TO MHLATHUZE CATCHMENTS </a:t>
            </a:r>
            <a:r>
              <a:rPr lang="en-US" altLang="en-US" sz="1800" b="1" dirty="0"/>
              <a:t>(WP11387)</a:t>
            </a:r>
            <a:br>
              <a:rPr lang="en-US" sz="1800" b="1" dirty="0">
                <a:latin typeface="+mj-lt"/>
              </a:rPr>
            </a:br>
            <a:br>
              <a:rPr lang="en-US" sz="1800" b="1" dirty="0">
                <a:latin typeface="+mj-lt"/>
              </a:rPr>
            </a:br>
            <a:endParaRPr lang="en-US" sz="1800" b="1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20766"/>
            <a:ext cx="8077200" cy="1752600"/>
          </a:xfrm>
        </p:spPr>
        <p:txBody>
          <a:bodyPr/>
          <a:lstStyle/>
          <a:p>
            <a:r>
              <a:rPr lang="en-GB" sz="2000" b="1" dirty="0">
                <a:solidFill>
                  <a:srgbClr val="FFFF00"/>
                </a:solidFill>
              </a:rPr>
              <a:t>8.5 ECOSYSTEM SERVICES: CONSEQUENCES OF SCENARIOS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36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D539C-5B59-F0F6-C057-6A81E1008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404327"/>
            <a:ext cx="8229600" cy="685488"/>
          </a:xfrm>
        </p:spPr>
        <p:txBody>
          <a:bodyPr/>
          <a:lstStyle/>
          <a:p>
            <a:r>
              <a:rPr lang="en-ZA" sz="3200" b="1" dirty="0"/>
              <a:t>ESTUARY RESULTS</a:t>
            </a:r>
            <a:endParaRPr lang="en-Z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4328E-508C-AD19-6743-E523EEE41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9"/>
          </a:xfrm>
        </p:spPr>
        <p:txBody>
          <a:bodyPr/>
          <a:lstStyle/>
          <a:p>
            <a:endParaRPr lang="en-GB" sz="2200" b="1" dirty="0"/>
          </a:p>
          <a:p>
            <a:endParaRPr lang="en-ZA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93D01F-F3A3-0E12-8B98-E4E48E82208B}"/>
              </a:ext>
            </a:extLst>
          </p:cNvPr>
          <p:cNvSpPr txBox="1">
            <a:spLocks/>
          </p:cNvSpPr>
          <p:nvPr/>
        </p:nvSpPr>
        <p:spPr>
          <a:xfrm>
            <a:off x="457200" y="4223401"/>
            <a:ext cx="4724400" cy="1306036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-108" charset="-128"/>
                <a:cs typeface="Arial" panose="020B0604020202020204" pitchFamily="34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-108" charset="-128"/>
                <a:cs typeface="Arial" panose="020B0604020202020204" pitchFamily="34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-108" charset="-128"/>
                <a:cs typeface="Arial" panose="020B0604020202020204" pitchFamily="34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-108" charset="-128"/>
                <a:cs typeface="Arial" panose="020B0604020202020204" pitchFamily="34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-108" charset="-128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u="sng" dirty="0"/>
              <a:t>Scenarios: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ZA" sz="1800" dirty="0"/>
              <a:t>1.	Climate change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dirty="0"/>
              <a:t>2.	Reduction of present day MAR by 15%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dirty="0"/>
              <a:t>3.	Increase of present day MAR by 15%</a:t>
            </a:r>
          </a:p>
          <a:p>
            <a:endParaRPr lang="en-GB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ZA" sz="20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93525B9-F21A-F11C-4A22-30A6FB736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58464"/>
              </p:ext>
            </p:extLst>
          </p:nvPr>
        </p:nvGraphicFramePr>
        <p:xfrm>
          <a:off x="457200" y="2575561"/>
          <a:ext cx="5181599" cy="1250020"/>
        </p:xfrm>
        <a:graphic>
          <a:graphicData uri="http://schemas.openxmlformats.org/drawingml/2006/table">
            <a:tbl>
              <a:tblPr/>
              <a:tblGrid>
                <a:gridCol w="2225900">
                  <a:extLst>
                    <a:ext uri="{9D8B030D-6E8A-4147-A177-3AD203B41FA5}">
                      <a16:colId xmlns:a16="http://schemas.microsoft.com/office/drawing/2014/main" val="1780220263"/>
                    </a:ext>
                  </a:extLst>
                </a:gridCol>
                <a:gridCol w="985233">
                  <a:extLst>
                    <a:ext uri="{9D8B030D-6E8A-4147-A177-3AD203B41FA5}">
                      <a16:colId xmlns:a16="http://schemas.microsoft.com/office/drawing/2014/main" val="3997653739"/>
                    </a:ext>
                  </a:extLst>
                </a:gridCol>
                <a:gridCol w="985233">
                  <a:extLst>
                    <a:ext uri="{9D8B030D-6E8A-4147-A177-3AD203B41FA5}">
                      <a16:colId xmlns:a16="http://schemas.microsoft.com/office/drawing/2014/main" val="324622639"/>
                    </a:ext>
                  </a:extLst>
                </a:gridCol>
                <a:gridCol w="985233">
                  <a:extLst>
                    <a:ext uri="{9D8B030D-6E8A-4147-A177-3AD203B41FA5}">
                      <a16:colId xmlns:a16="http://schemas.microsoft.com/office/drawing/2014/main" val="16815109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795072"/>
                  </a:ext>
                </a:extLst>
              </a:tr>
              <a:tr h="216036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Provisioning Services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0.67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1.33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553221"/>
                  </a:ext>
                </a:extLst>
              </a:tr>
              <a:tr h="216036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Regulating Services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0.93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0.94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1.04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033835"/>
                  </a:ext>
                </a:extLst>
              </a:tr>
              <a:tr h="216036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Cultural Services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0.73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0.80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1.16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39879"/>
                  </a:ext>
                </a:extLst>
              </a:tr>
              <a:tr h="216036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 dirty="0">
                          <a:effectLst/>
                          <a:latin typeface="Arial" panose="020B0604020202020204" pitchFamily="34" charset="0"/>
                        </a:rPr>
                        <a:t>Supporting Services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0.74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1.19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944971"/>
                  </a:ext>
                </a:extLst>
              </a:tr>
              <a:tr h="225856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 dirty="0">
                          <a:effectLst/>
                          <a:latin typeface="Arial" panose="020B0604020202020204" pitchFamily="34" charset="0"/>
                        </a:rPr>
                        <a:t>Weighted  Score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0.67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0.77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 dirty="0">
                          <a:effectLst/>
                          <a:latin typeface="Arial" panose="020B0604020202020204" pitchFamily="34" charset="0"/>
                        </a:rPr>
                        <a:t>1.21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80369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A597580-BCFC-1CF8-9B30-F949BD7DD3D5}"/>
              </a:ext>
            </a:extLst>
          </p:cNvPr>
          <p:cNvSpPr txBox="1"/>
          <p:nvPr/>
        </p:nvSpPr>
        <p:spPr>
          <a:xfrm>
            <a:off x="304800" y="1328563"/>
            <a:ext cx="861060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Most estuaries: </a:t>
            </a:r>
            <a:r>
              <a:rPr lang="en-GB" sz="2400" dirty="0"/>
              <a:t>No significant changes under scenarios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Examples:</a:t>
            </a:r>
            <a:r>
              <a:rPr lang="en-GB" sz="2400" b="1" dirty="0"/>
              <a:t> </a:t>
            </a:r>
            <a:r>
              <a:rPr lang="en-GB" b="1" dirty="0"/>
              <a:t>Siyaya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59356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C63C7-27BF-AF5C-F4BD-4A52F4206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68596"/>
            <a:ext cx="8229600" cy="2316157"/>
          </a:xfrm>
          <a:ln w="31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800" u="sng" dirty="0"/>
              <a:t>Scenarios:</a:t>
            </a:r>
          </a:p>
          <a:p>
            <a:pPr marL="0" indent="0">
              <a:buNone/>
            </a:pPr>
            <a:r>
              <a:rPr lang="en-GB" sz="1800" dirty="0"/>
              <a:t>1.	Climate Change</a:t>
            </a:r>
          </a:p>
          <a:p>
            <a:pPr marL="0" indent="0">
              <a:buNone/>
            </a:pPr>
            <a:r>
              <a:rPr lang="en-GB" sz="1800" dirty="0"/>
              <a:t>2.	Present Day including EWR releases from Lake </a:t>
            </a:r>
            <a:r>
              <a:rPr lang="en-GB" sz="1800" dirty="0" err="1"/>
              <a:t>Nhlabane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3.	Increase MAR + 15%</a:t>
            </a:r>
          </a:p>
          <a:p>
            <a:pPr marL="0" indent="0">
              <a:buNone/>
            </a:pPr>
            <a:r>
              <a:rPr lang="en-GB" sz="1800" dirty="0"/>
              <a:t>4.	Restoration Scenario to allow for mouth breaching each year. Increase of 	flows with interventions – </a:t>
            </a:r>
            <a:r>
              <a:rPr lang="en-GB" sz="1800" i="1" dirty="0"/>
              <a:t>significant positive </a:t>
            </a:r>
            <a:r>
              <a:rPr lang="en-GB" sz="1800" dirty="0"/>
              <a:t>increase 	driven by fish 	species availability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ZA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587C4A9-89B4-72A1-6E60-1EAF4E587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407967"/>
              </p:ext>
            </p:extLst>
          </p:nvPr>
        </p:nvGraphicFramePr>
        <p:xfrm>
          <a:off x="706754" y="1234750"/>
          <a:ext cx="6303645" cy="1432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7385">
                  <a:extLst>
                    <a:ext uri="{9D8B030D-6E8A-4147-A177-3AD203B41FA5}">
                      <a16:colId xmlns:a16="http://schemas.microsoft.com/office/drawing/2014/main" val="1379014787"/>
                    </a:ext>
                  </a:extLst>
                </a:gridCol>
                <a:gridCol w="919991">
                  <a:extLst>
                    <a:ext uri="{9D8B030D-6E8A-4147-A177-3AD203B41FA5}">
                      <a16:colId xmlns:a16="http://schemas.microsoft.com/office/drawing/2014/main" val="891791934"/>
                    </a:ext>
                  </a:extLst>
                </a:gridCol>
                <a:gridCol w="919991">
                  <a:extLst>
                    <a:ext uri="{9D8B030D-6E8A-4147-A177-3AD203B41FA5}">
                      <a16:colId xmlns:a16="http://schemas.microsoft.com/office/drawing/2014/main" val="1381244366"/>
                    </a:ext>
                  </a:extLst>
                </a:gridCol>
                <a:gridCol w="919991">
                  <a:extLst>
                    <a:ext uri="{9D8B030D-6E8A-4147-A177-3AD203B41FA5}">
                      <a16:colId xmlns:a16="http://schemas.microsoft.com/office/drawing/2014/main" val="956121615"/>
                    </a:ext>
                  </a:extLst>
                </a:gridCol>
                <a:gridCol w="1056287">
                  <a:extLst>
                    <a:ext uri="{9D8B030D-6E8A-4147-A177-3AD203B41FA5}">
                      <a16:colId xmlns:a16="http://schemas.microsoft.com/office/drawing/2014/main" val="2922007507"/>
                    </a:ext>
                  </a:extLst>
                </a:gridCol>
              </a:tblGrid>
              <a:tr h="227859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u="none" strike="noStrike">
                          <a:effectLst/>
                        </a:rPr>
                        <a:t> 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 dirty="0">
                          <a:effectLst/>
                        </a:rPr>
                        <a:t>1</a:t>
                      </a:r>
                      <a:endParaRPr lang="en-ZA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2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3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 dirty="0">
                          <a:effectLst/>
                        </a:rPr>
                        <a:t>4</a:t>
                      </a:r>
                      <a:endParaRPr lang="en-ZA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711463"/>
                  </a:ext>
                </a:extLst>
              </a:tr>
              <a:tr h="238708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u="none" strike="noStrike">
                          <a:effectLst/>
                        </a:rPr>
                        <a:t>Provisioning Services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0.78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1.00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1.02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 dirty="0">
                          <a:effectLst/>
                        </a:rPr>
                        <a:t>3.84</a:t>
                      </a:r>
                      <a:endParaRPr lang="en-ZA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8562456"/>
                  </a:ext>
                </a:extLst>
              </a:tr>
              <a:tr h="238708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u="none" strike="noStrike" dirty="0">
                          <a:effectLst/>
                        </a:rPr>
                        <a:t>Regulating Services</a:t>
                      </a:r>
                      <a:endParaRPr lang="en-ZA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1.01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1.00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1.00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0.70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392898"/>
                  </a:ext>
                </a:extLst>
              </a:tr>
              <a:tr h="238708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u="none" strike="noStrike">
                          <a:effectLst/>
                        </a:rPr>
                        <a:t>Cultural Services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0.88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1.00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1.14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 dirty="0">
                          <a:effectLst/>
                        </a:rPr>
                        <a:t>3.22</a:t>
                      </a:r>
                      <a:endParaRPr lang="en-ZA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081505"/>
                  </a:ext>
                </a:extLst>
              </a:tr>
              <a:tr h="238708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u="none" strike="noStrike">
                          <a:effectLst/>
                        </a:rPr>
                        <a:t>Supporting Services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0.88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0.99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1.17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1.40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51728"/>
                  </a:ext>
                </a:extLst>
              </a:tr>
              <a:tr h="249559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u="none" strike="noStrike">
                          <a:effectLst/>
                        </a:rPr>
                        <a:t>Weighted  Score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 dirty="0">
                          <a:effectLst/>
                        </a:rPr>
                        <a:t>0.86</a:t>
                      </a:r>
                      <a:endParaRPr lang="en-ZA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1.00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>
                          <a:effectLst/>
                        </a:rPr>
                        <a:t>1.07</a:t>
                      </a:r>
                      <a:endParaRPr lang="en-ZA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u="none" strike="noStrike" dirty="0">
                          <a:effectLst/>
                        </a:rPr>
                        <a:t>2.78</a:t>
                      </a:r>
                      <a:endParaRPr lang="en-ZA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52518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92AF7A0-75CC-C562-4667-5E315954D05D}"/>
              </a:ext>
            </a:extLst>
          </p:cNvPr>
          <p:cNvSpPr txBox="1"/>
          <p:nvPr/>
        </p:nvSpPr>
        <p:spPr>
          <a:xfrm>
            <a:off x="706755" y="496528"/>
            <a:ext cx="4572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err="1"/>
              <a:t>iNhlabane</a:t>
            </a:r>
            <a:endParaRPr lang="en-ZA" sz="2200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7D2FF83-6CC2-24BE-B702-589DCF3301D6}"/>
              </a:ext>
            </a:extLst>
          </p:cNvPr>
          <p:cNvGraphicFramePr>
            <a:graphicFrameLocks noGrp="1"/>
          </p:cNvGraphicFramePr>
          <p:nvPr/>
        </p:nvGraphicFramePr>
        <p:xfrm>
          <a:off x="7559040" y="2667000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18122563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3175" cmpd="sng">
                      <a:solidFill>
                        <a:schemeClr val="tx1"/>
                      </a:solidFill>
                      <a:prstDash val="solid"/>
                    </a:lnL>
                    <a:lnR w="3175" cmpd="sng">
                      <a:solidFill>
                        <a:schemeClr val="tx1"/>
                      </a:solidFill>
                      <a:prstDash val="solid"/>
                    </a:lnR>
                    <a:lnT w="3175" cmpd="sng">
                      <a:solidFill>
                        <a:schemeClr val="tx1"/>
                      </a:solidFill>
                      <a:prstDash val="solid"/>
                    </a:lnT>
                    <a:lnB w="31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729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205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D941A-09AA-10E1-C0D6-FD93093B0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514601"/>
            <a:ext cx="8473440" cy="2971800"/>
          </a:xfrm>
          <a:ln w="31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ZA" sz="1800" u="sng" dirty="0"/>
              <a:t>Scenarios:</a:t>
            </a:r>
          </a:p>
          <a:p>
            <a:pPr marL="0" indent="0">
              <a:buNone/>
            </a:pPr>
            <a:r>
              <a:rPr lang="en-ZA" sz="1800" dirty="0"/>
              <a:t>1.	Climate change</a:t>
            </a:r>
          </a:p>
          <a:p>
            <a:pPr marL="0" indent="0">
              <a:buNone/>
            </a:pPr>
            <a:r>
              <a:rPr lang="en-GB" sz="1800" dirty="0"/>
              <a:t>2.	Present day including the upgrade of the </a:t>
            </a:r>
            <a:r>
              <a:rPr lang="en-GB" sz="1800" dirty="0" err="1"/>
              <a:t>Mtunzini</a:t>
            </a:r>
            <a:r>
              <a:rPr lang="en-GB" sz="1800" dirty="0"/>
              <a:t> WWTW</a:t>
            </a:r>
          </a:p>
          <a:p>
            <a:pPr marL="0" indent="0">
              <a:buNone/>
            </a:pPr>
            <a:r>
              <a:rPr lang="en-GB" sz="1800" dirty="0"/>
              <a:t>3.	Present day – additional 10% demand on MAR supplied by Eshowe Dam 	with an increased capacity of 15 million m3.</a:t>
            </a:r>
          </a:p>
          <a:p>
            <a:pPr marL="0" indent="0">
              <a:buNone/>
            </a:pPr>
            <a:r>
              <a:rPr lang="en-GB" sz="1800" dirty="0"/>
              <a:t>4.	Similar to above – with 10% increase abstraction from lower reaches </a:t>
            </a:r>
          </a:p>
          <a:p>
            <a:pPr marL="0" indent="0">
              <a:buNone/>
            </a:pPr>
            <a:r>
              <a:rPr lang="en-GB" sz="1800" dirty="0"/>
              <a:t>5.	Present day reduced by 20% through abstraction from lower reaches of 	river</a:t>
            </a:r>
          </a:p>
          <a:p>
            <a:pPr marL="0" indent="0">
              <a:buNone/>
            </a:pPr>
            <a:r>
              <a:rPr lang="en-GB" sz="1800" dirty="0"/>
              <a:t>6.	Present day reduced by  including additional demand of 10% on present day 	MAR supplied by Eshowe Dam. Maximum Development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ZA" sz="2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3BE6A15-C890-6B30-DA54-13306A8C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242617"/>
              </p:ext>
            </p:extLst>
          </p:nvPr>
        </p:nvGraphicFramePr>
        <p:xfrm>
          <a:off x="457200" y="1184909"/>
          <a:ext cx="6172202" cy="1143000"/>
        </p:xfrm>
        <a:graphic>
          <a:graphicData uri="http://schemas.openxmlformats.org/drawingml/2006/table">
            <a:tbl>
              <a:tblPr/>
              <a:tblGrid>
                <a:gridCol w="1659194">
                  <a:extLst>
                    <a:ext uri="{9D8B030D-6E8A-4147-A177-3AD203B41FA5}">
                      <a16:colId xmlns:a16="http://schemas.microsoft.com/office/drawing/2014/main" val="195797858"/>
                    </a:ext>
                  </a:extLst>
                </a:gridCol>
                <a:gridCol w="716772">
                  <a:extLst>
                    <a:ext uri="{9D8B030D-6E8A-4147-A177-3AD203B41FA5}">
                      <a16:colId xmlns:a16="http://schemas.microsoft.com/office/drawing/2014/main" val="2852941515"/>
                    </a:ext>
                  </a:extLst>
                </a:gridCol>
                <a:gridCol w="716772">
                  <a:extLst>
                    <a:ext uri="{9D8B030D-6E8A-4147-A177-3AD203B41FA5}">
                      <a16:colId xmlns:a16="http://schemas.microsoft.com/office/drawing/2014/main" val="2379621096"/>
                    </a:ext>
                  </a:extLst>
                </a:gridCol>
                <a:gridCol w="716772">
                  <a:extLst>
                    <a:ext uri="{9D8B030D-6E8A-4147-A177-3AD203B41FA5}">
                      <a16:colId xmlns:a16="http://schemas.microsoft.com/office/drawing/2014/main" val="3054577538"/>
                    </a:ext>
                  </a:extLst>
                </a:gridCol>
                <a:gridCol w="716772">
                  <a:extLst>
                    <a:ext uri="{9D8B030D-6E8A-4147-A177-3AD203B41FA5}">
                      <a16:colId xmlns:a16="http://schemas.microsoft.com/office/drawing/2014/main" val="224890631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2460149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959564321"/>
                    </a:ext>
                  </a:extLst>
                </a:gridCol>
              </a:tblGrid>
              <a:tr h="181841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98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Provisioning Services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0.96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0.89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0.71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1747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Regulating Services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0.76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0.82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0.98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0.81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0541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Cultural Services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0.76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0.71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0.96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0.93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0.81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2270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Supporting Services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0.74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582800"/>
                  </a:ext>
                </a:extLst>
              </a:tr>
              <a:tr h="199159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Weighted  Score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 dirty="0">
                          <a:effectLst/>
                          <a:latin typeface="Arial" panose="020B0604020202020204" pitchFamily="34" charset="0"/>
                        </a:rPr>
                        <a:t>0.69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0.96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0.77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 dirty="0">
                          <a:effectLst/>
                          <a:latin typeface="Arial" panose="020B0604020202020204" pitchFamily="34" charset="0"/>
                        </a:rPr>
                        <a:t>0.74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55384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C43DC2A-BED5-4BAA-C756-8DDD134C63A1}"/>
              </a:ext>
            </a:extLst>
          </p:cNvPr>
          <p:cNvSpPr txBox="1"/>
          <p:nvPr/>
        </p:nvSpPr>
        <p:spPr>
          <a:xfrm>
            <a:off x="213360" y="402104"/>
            <a:ext cx="4572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err="1"/>
              <a:t>uMlalazi</a:t>
            </a:r>
            <a:endParaRPr lang="en-ZA" sz="2200" dirty="0"/>
          </a:p>
        </p:txBody>
      </p:sp>
    </p:spTree>
    <p:extLst>
      <p:ext uri="{BB962C8B-B14F-4D97-AF65-F5344CB8AC3E}">
        <p14:creationId xmlns:p14="http://schemas.microsoft.com/office/powerpoint/2010/main" val="2198816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93CF3EE-363B-1D29-D5A1-BD81B683F38B}"/>
              </a:ext>
            </a:extLst>
          </p:cNvPr>
          <p:cNvSpPr txBox="1"/>
          <p:nvPr/>
        </p:nvSpPr>
        <p:spPr>
          <a:xfrm>
            <a:off x="1219200" y="1532226"/>
            <a:ext cx="685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ECOSYSTEMS SERVICES:</a:t>
            </a:r>
          </a:p>
          <a:p>
            <a:pPr algn="ctr"/>
            <a:r>
              <a:rPr lang="en-GB" sz="4000" b="1" dirty="0"/>
              <a:t>SCENARIO ANALYSIS</a:t>
            </a:r>
          </a:p>
          <a:p>
            <a:pPr algn="ctr"/>
            <a:endParaRPr lang="en-ZA" sz="4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AA171D-F92E-136D-18A5-CEB837D4AADB}"/>
              </a:ext>
            </a:extLst>
          </p:cNvPr>
          <p:cNvSpPr txBox="1"/>
          <p:nvPr/>
        </p:nvSpPr>
        <p:spPr>
          <a:xfrm>
            <a:off x="1240155" y="3471218"/>
            <a:ext cx="6858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Greg Huggins</a:t>
            </a:r>
          </a:p>
          <a:p>
            <a:pPr algn="ctr"/>
            <a:endParaRPr lang="en-ZA" sz="4000" b="1" dirty="0"/>
          </a:p>
        </p:txBody>
      </p:sp>
    </p:spTree>
    <p:extLst>
      <p:ext uri="{BB962C8B-B14F-4D97-AF65-F5344CB8AC3E}">
        <p14:creationId xmlns:p14="http://schemas.microsoft.com/office/powerpoint/2010/main" val="39358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D7376-D8C3-9B51-F8B1-C31A8AA82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9398"/>
            <a:ext cx="8229600" cy="1143000"/>
          </a:xfrm>
        </p:spPr>
        <p:txBody>
          <a:bodyPr/>
          <a:lstStyle/>
          <a:p>
            <a:r>
              <a:rPr lang="en-GB" sz="3200" b="1" dirty="0"/>
              <a:t>OVERVIEW</a:t>
            </a:r>
            <a:endParaRPr lang="en-ZA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6E18-C2E0-99BF-67C7-2E73D8A34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0898"/>
            <a:ext cx="8686800" cy="5341302"/>
          </a:xfrm>
        </p:spPr>
        <p:txBody>
          <a:bodyPr/>
          <a:lstStyle/>
          <a:p>
            <a:r>
              <a:rPr lang="en-GB" sz="2400" dirty="0"/>
              <a:t>Natural habitats and ecosystems provide a range of environmental goods and services.  </a:t>
            </a:r>
          </a:p>
          <a:p>
            <a:r>
              <a:rPr lang="en-GB" sz="2400" dirty="0"/>
              <a:t>River systems and their associated use values are of particular importance. </a:t>
            </a:r>
          </a:p>
          <a:p>
            <a:r>
              <a:rPr lang="en-GB" sz="2400" dirty="0"/>
              <a:t>This study followed the approach of the 2005 Millennium Ecosystem Assessment and classifies ecosystem services as follows: </a:t>
            </a:r>
          </a:p>
          <a:p>
            <a:pPr lvl="1"/>
            <a:r>
              <a:rPr lang="en-GB" sz="2200" dirty="0"/>
              <a:t>Provisioning, e.g. fish, riparian veg, sand winning, stock-watering. </a:t>
            </a:r>
          </a:p>
          <a:p>
            <a:pPr lvl="1"/>
            <a:r>
              <a:rPr lang="en-GB" sz="2200" dirty="0"/>
              <a:t>regulating, e.g. waste assimilation/dilution, flood attenuation, bank protection.</a:t>
            </a:r>
          </a:p>
          <a:p>
            <a:pPr lvl="1"/>
            <a:r>
              <a:rPr lang="en-GB" sz="2200" dirty="0"/>
              <a:t>cultural, e.g. ritual and recreational use. </a:t>
            </a:r>
          </a:p>
          <a:p>
            <a:pPr lvl="1"/>
            <a:r>
              <a:rPr lang="en-GB" sz="2200" dirty="0"/>
              <a:t>supporting services, e.g. biomass production, nutrient cycling.</a:t>
            </a:r>
          </a:p>
          <a:p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0646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7102C-6CB7-A04F-F1B1-1CF488A51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7207"/>
            <a:ext cx="8229600" cy="685799"/>
          </a:xfrm>
        </p:spPr>
        <p:txBody>
          <a:bodyPr/>
          <a:lstStyle/>
          <a:p>
            <a:r>
              <a:rPr lang="en-GB" sz="3200" b="1" dirty="0"/>
              <a:t>METHOD</a:t>
            </a:r>
            <a:endParaRPr lang="en-ZA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628C0-5B94-4C95-4E49-4BF97F140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203006"/>
            <a:ext cx="8229600" cy="4937126"/>
          </a:xfrm>
        </p:spPr>
        <p:txBody>
          <a:bodyPr/>
          <a:lstStyle/>
          <a:p>
            <a:r>
              <a:rPr lang="en-GB" sz="2200" dirty="0"/>
              <a:t>The value of eco-system services to riverine and estuarine systems was examined – see </a:t>
            </a:r>
            <a:r>
              <a:rPr lang="en-GB" sz="2200" i="1" dirty="0"/>
              <a:t>Status Quo Report</a:t>
            </a:r>
            <a:r>
              <a:rPr lang="en-GB" sz="2200" dirty="0"/>
              <a:t>. </a:t>
            </a:r>
          </a:p>
          <a:p>
            <a:r>
              <a:rPr lang="en-GB" sz="2200" dirty="0"/>
              <a:t>The profile of ecosystem services associated with each site was determined, keeping in mind they represent a wider area, and thereafter assessed against the planning scenarios applicable to the site. </a:t>
            </a:r>
          </a:p>
          <a:p>
            <a:r>
              <a:rPr lang="en-GB" sz="2200" dirty="0"/>
              <a:t>A list of the relevant ecosystem services that were found in the various reaches examined, and deemed to be significant, was generated as a table.  These were cross checked with the biophysical experts that formed part of the project team</a:t>
            </a:r>
            <a:r>
              <a:rPr lang="en-GB" sz="2000" dirty="0"/>
              <a:t>. 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399721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8091AD-5F7A-168A-EA4A-F6D6FB79B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175763"/>
            <a:ext cx="5784475" cy="65064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D52C919-A6B8-6BF6-4FDD-7C056534334D}"/>
              </a:ext>
            </a:extLst>
          </p:cNvPr>
          <p:cNvSpPr txBox="1"/>
          <p:nvPr/>
        </p:nvSpPr>
        <p:spPr>
          <a:xfrm>
            <a:off x="457200" y="2445097"/>
            <a:ext cx="1752600" cy="138499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/>
              <a:t>Rivers Goods &amp; Services</a:t>
            </a:r>
            <a:endParaRPr lang="en-ZA" sz="2800" b="1" dirty="0"/>
          </a:p>
        </p:txBody>
      </p:sp>
    </p:spTree>
    <p:extLst>
      <p:ext uri="{BB962C8B-B14F-4D97-AF65-F5344CB8AC3E}">
        <p14:creationId xmlns:p14="http://schemas.microsoft.com/office/powerpoint/2010/main" val="405560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84188D7-218C-DF53-0A1E-08CE9F542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72470"/>
            <a:ext cx="5200300" cy="651121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A1AB50-D61E-5182-1B34-472C78E024F9}"/>
              </a:ext>
            </a:extLst>
          </p:cNvPr>
          <p:cNvSpPr txBox="1"/>
          <p:nvPr/>
        </p:nvSpPr>
        <p:spPr>
          <a:xfrm>
            <a:off x="457200" y="2445097"/>
            <a:ext cx="1905000" cy="138499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/>
              <a:t>Estuaries Goods &amp; Services</a:t>
            </a:r>
            <a:endParaRPr lang="en-ZA" sz="2800" b="1" dirty="0"/>
          </a:p>
        </p:txBody>
      </p:sp>
    </p:spTree>
    <p:extLst>
      <p:ext uri="{BB962C8B-B14F-4D97-AF65-F5344CB8AC3E}">
        <p14:creationId xmlns:p14="http://schemas.microsoft.com/office/powerpoint/2010/main" val="174585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E9DA-72FE-FF56-429C-7B24C4109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METHOD</a:t>
            </a:r>
            <a:endParaRPr lang="en-ZA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A2674-EB83-F1FB-682A-8188ABA70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1166018"/>
            <a:ext cx="8229600" cy="4525963"/>
          </a:xfrm>
        </p:spPr>
        <p:txBody>
          <a:bodyPr/>
          <a:lstStyle/>
          <a:p>
            <a:r>
              <a:rPr lang="en-GB" sz="2800" dirty="0"/>
              <a:t>The biophysical specialists then identified the potential change, against a normative value expressed as “1”, that each of the key ecosystem services may undergo in each of the scenario clusters.  The potential change was noted as a factor and used in later calculations.  For example, no change = 1, a 50% increase = 1.5, and a 20% decrease = 0.8.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695282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38F29-961F-2D2A-FEAD-06ED26A82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METHOD</a:t>
            </a:r>
            <a:endParaRPr lang="en-ZA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C536C-D065-B572-5DC1-51A9E9749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/>
          <a:lstStyle/>
          <a:p>
            <a:r>
              <a:rPr lang="en-GB" sz="2200" dirty="0"/>
              <a:t>Scenario impacts amalgamated into provisioning, regulating, cultural, and supporting services categories. </a:t>
            </a:r>
          </a:p>
          <a:p>
            <a:r>
              <a:rPr lang="en-GB" sz="2200" dirty="0"/>
              <a:t>Scenarios are weighted for the importance of the services at each EWR site.  </a:t>
            </a:r>
            <a:r>
              <a:rPr lang="en-GB" sz="2200" u="sng" dirty="0"/>
              <a:t>For example</a:t>
            </a:r>
            <a:r>
              <a:rPr lang="en-GB" sz="2200" dirty="0"/>
              <a:t>, where regulating services are significant, it will be given a higher weight. </a:t>
            </a:r>
          </a:p>
          <a:p>
            <a:r>
              <a:rPr lang="en-GB" sz="2200" dirty="0"/>
              <a:t>All weightings are normalised against a base score of 1.  Where all four services are deemed to be of equal importance then a score of 0.25 would be allocated to each. </a:t>
            </a:r>
          </a:p>
          <a:p>
            <a:r>
              <a:rPr lang="en-GB" sz="2200" dirty="0"/>
              <a:t>Example: </a:t>
            </a:r>
            <a:r>
              <a:rPr lang="en-GB" sz="2200" b="1" dirty="0" err="1"/>
              <a:t>Matigulu</a:t>
            </a:r>
            <a:r>
              <a:rPr lang="en-GB" sz="2200" b="1" dirty="0"/>
              <a:t> River; CC scenario</a:t>
            </a:r>
            <a:endParaRPr lang="en-ZA" sz="22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2EF00-43C3-7254-EF79-355184984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833003"/>
              </p:ext>
            </p:extLst>
          </p:nvPr>
        </p:nvGraphicFramePr>
        <p:xfrm>
          <a:off x="3149600" y="4495482"/>
          <a:ext cx="5613400" cy="1676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0374">
                  <a:extLst>
                    <a:ext uri="{9D8B030D-6E8A-4147-A177-3AD203B41FA5}">
                      <a16:colId xmlns:a16="http://schemas.microsoft.com/office/drawing/2014/main" val="1001574041"/>
                    </a:ext>
                  </a:extLst>
                </a:gridCol>
                <a:gridCol w="2014378">
                  <a:extLst>
                    <a:ext uri="{9D8B030D-6E8A-4147-A177-3AD203B41FA5}">
                      <a16:colId xmlns:a16="http://schemas.microsoft.com/office/drawing/2014/main" val="2027631034"/>
                    </a:ext>
                  </a:extLst>
                </a:gridCol>
                <a:gridCol w="1678648">
                  <a:extLst>
                    <a:ext uri="{9D8B030D-6E8A-4147-A177-3AD203B41FA5}">
                      <a16:colId xmlns:a16="http://schemas.microsoft.com/office/drawing/2014/main" val="2013267568"/>
                    </a:ext>
                  </a:extLst>
                </a:gridCol>
              </a:tblGrid>
              <a:tr h="279453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Service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 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Weight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3845839"/>
                  </a:ext>
                </a:extLst>
              </a:tr>
              <a:tr h="279453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Provsioning Services (P)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1.023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0.4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5138937"/>
                  </a:ext>
                </a:extLst>
              </a:tr>
              <a:tr h="279453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Regulating Services (R)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0.950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0.2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6741628"/>
                  </a:ext>
                </a:extLst>
              </a:tr>
              <a:tr h="279453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Cultural Services (C)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1.000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0.3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9374230"/>
                  </a:ext>
                </a:extLst>
              </a:tr>
              <a:tr h="279453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Supporting Services (S)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1.000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0.1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11462048"/>
                  </a:ext>
                </a:extLst>
              </a:tr>
              <a:tr h="279453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Weighted  Score</a:t>
                      </a:r>
                      <a:endParaRPr lang="en-Z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0.999</a:t>
                      </a:r>
                      <a:endParaRPr lang="en-Z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1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7242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265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D539C-5B59-F0F6-C057-6A81E1008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512"/>
            <a:ext cx="8229600" cy="685488"/>
          </a:xfrm>
        </p:spPr>
        <p:txBody>
          <a:bodyPr/>
          <a:lstStyle/>
          <a:p>
            <a:r>
              <a:rPr lang="en-ZA" sz="3200" b="1" dirty="0"/>
              <a:t>RIVER RESULTS: SUMMARY</a:t>
            </a:r>
            <a:endParaRPr lang="en-Z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4328E-508C-AD19-6743-E523EEE41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319"/>
            <a:ext cx="8229600" cy="4983169"/>
          </a:xfrm>
        </p:spPr>
        <p:txBody>
          <a:bodyPr/>
          <a:lstStyle/>
          <a:p>
            <a:r>
              <a:rPr lang="en-GB" sz="2200" b="1" dirty="0" err="1"/>
              <a:t>Nseleni</a:t>
            </a:r>
            <a:r>
              <a:rPr lang="en-GB" sz="2200" dirty="0"/>
              <a:t> – note impact can be &gt;1, e.g. where conditions favour some species (rip veg) change that have Provisioning Services importance.</a:t>
            </a:r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b="1" dirty="0"/>
          </a:p>
          <a:p>
            <a:r>
              <a:rPr lang="en-GB" sz="2200" b="1" dirty="0"/>
              <a:t>All rivers: </a:t>
            </a:r>
          </a:p>
          <a:p>
            <a:pPr lvl="1"/>
            <a:r>
              <a:rPr lang="en-GB" sz="2200" dirty="0"/>
              <a:t>Results fluctuate between 0.954 and 1.043</a:t>
            </a:r>
          </a:p>
          <a:p>
            <a:pPr lvl="1"/>
            <a:r>
              <a:rPr lang="en-GB" sz="2200" dirty="0"/>
              <a:t>Scenarios show little impact on Ecosystem Services</a:t>
            </a:r>
          </a:p>
          <a:p>
            <a:endParaRPr lang="en-Z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CEFFFF-FD16-17EF-A856-89787D3B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914" y="2743200"/>
            <a:ext cx="4742144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833235"/>
      </p:ext>
    </p:extLst>
  </p:cSld>
  <p:clrMapOvr>
    <a:masterClrMapping/>
  </p:clrMapOvr>
</p:sld>
</file>

<file path=ppt/theme/theme1.xml><?xml version="1.0" encoding="utf-8"?>
<a:theme xmlns:a="http://schemas.openxmlformats.org/drawingml/2006/main" name="CO-BRANDED DHS &amp; DWS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2D4219FDB60B44AB3285D111D11A6E" ma:contentTypeVersion="15" ma:contentTypeDescription="Create a new document." ma:contentTypeScope="" ma:versionID="b240b997115662def0a4c15d749f77df">
  <xsd:schema xmlns:xsd="http://www.w3.org/2001/XMLSchema" xmlns:xs="http://www.w3.org/2001/XMLSchema" xmlns:p="http://schemas.microsoft.com/office/2006/metadata/properties" xmlns:ns2="61879f2b-c9a6-4805-b3d6-c6432721f80f" xmlns:ns3="d5a8905e-77fe-4103-be52-28dbc6dde660" targetNamespace="http://schemas.microsoft.com/office/2006/metadata/properties" ma:root="true" ma:fieldsID="bd09d8ec7a7f59613a5d332877915edc" ns2:_="" ns3:_="">
    <xsd:import namespace="61879f2b-c9a6-4805-b3d6-c6432721f80f"/>
    <xsd:import namespace="d5a8905e-77fe-4103-be52-28dbc6dde6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79f2b-c9a6-4805-b3d6-c6432721f8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a38f93f-f355-4002-bba8-44cb5f70a8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8905e-77fe-4103-be52-28dbc6dde6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29694fb-bdd6-4bb7-9525-c265235fef25}" ma:internalName="TaxCatchAll" ma:showField="CatchAllData" ma:web="d5a8905e-77fe-4103-be52-28dbc6dde6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CAEB91-FEE8-42AD-ACFC-BB03446E5F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879f2b-c9a6-4805-b3d6-c6432721f80f"/>
    <ds:schemaRef ds:uri="d5a8905e-77fe-4103-be52-28dbc6dde6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C827A5-C99B-4409-AB3C-D7ED08714D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CO-BRANDED DHS &amp; DWS PRESENTATION.pot</Template>
  <TotalTime>11627</TotalTime>
  <Words>802</Words>
  <Application>Microsoft Office PowerPoint</Application>
  <PresentationFormat>On-screen Show (4:3)</PresentationFormat>
  <Paragraphs>177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CO-BRANDED DHS &amp; DWS PRESENTATION</vt:lpstr>
      <vt:lpstr>CLASSIFICATION OF SIGNIFICANT WATER RESOURCES AND DETERMINATION OF RESOURCE QUALITY OBJECTIVES FOR WATER RESOURCES IN THE USUTU TO MHLATHUZE CATCHMENTS (WP11387)  </vt:lpstr>
      <vt:lpstr>PowerPoint Presentation</vt:lpstr>
      <vt:lpstr>OVERVIEW</vt:lpstr>
      <vt:lpstr>METHOD</vt:lpstr>
      <vt:lpstr>PowerPoint Presentation</vt:lpstr>
      <vt:lpstr>PowerPoint Presentation</vt:lpstr>
      <vt:lpstr>METHOD</vt:lpstr>
      <vt:lpstr>METHOD</vt:lpstr>
      <vt:lpstr>RIVER RESULTS: SUMMARY</vt:lpstr>
      <vt:lpstr>ESTUARY RESULTS</vt:lpstr>
      <vt:lpstr>PowerPoint Presentation</vt:lpstr>
      <vt:lpstr>PowerPoint Presentation</vt:lpstr>
    </vt:vector>
  </TitlesOfParts>
  <Company>Department of Housing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DOH 3</dc:creator>
  <cp:lastModifiedBy>Makanda Cornelia Koleka</cp:lastModifiedBy>
  <cp:revision>418</cp:revision>
  <dcterms:created xsi:type="dcterms:W3CDTF">2013-08-12T09:46:59Z</dcterms:created>
  <dcterms:modified xsi:type="dcterms:W3CDTF">2023-04-11T10:18:03Z</dcterms:modified>
</cp:coreProperties>
</file>